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648" autoAdjust="0"/>
  </p:normalViewPr>
  <p:slideViewPr>
    <p:cSldViewPr>
      <p:cViewPr varScale="1">
        <p:scale>
          <a:sx n="82" d="100"/>
          <a:sy n="82" d="100"/>
        </p:scale>
        <p:origin x="-100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22124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3879-66A4-456D-AA4F-B1F91015306F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A578A-0ABD-47CC-9552-7E3A2ED38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3879-66A4-456D-AA4F-B1F91015306F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A578A-0ABD-47CC-9552-7E3A2ED38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3879-66A4-456D-AA4F-B1F91015306F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A578A-0ABD-47CC-9552-7E3A2ED38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3879-66A4-456D-AA4F-B1F91015306F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A578A-0ABD-47CC-9552-7E3A2ED38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3879-66A4-456D-AA4F-B1F91015306F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A578A-0ABD-47CC-9552-7E3A2ED38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3879-66A4-456D-AA4F-B1F91015306F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A578A-0ABD-47CC-9552-7E3A2ED38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3879-66A4-456D-AA4F-B1F91015306F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A578A-0ABD-47CC-9552-7E3A2ED38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3879-66A4-456D-AA4F-B1F91015306F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A578A-0ABD-47CC-9552-7E3A2ED38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3879-66A4-456D-AA4F-B1F91015306F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A578A-0ABD-47CC-9552-7E3A2ED38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3879-66A4-456D-AA4F-B1F91015306F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A578A-0ABD-47CC-9552-7E3A2ED38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3879-66A4-456D-AA4F-B1F91015306F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A578A-0ABD-47CC-9552-7E3A2ED38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A3879-66A4-456D-AA4F-B1F91015306F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A578A-0ABD-47CC-9552-7E3A2ED38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85860"/>
            <a:ext cx="7772400" cy="3571899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Формирование знаний  и представлений о правилах закаливания.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sz="1100" dirty="0" smtClean="0"/>
          </a:p>
          <a:p>
            <a:endParaRPr lang="ru-RU" sz="1100" dirty="0" smtClean="0"/>
          </a:p>
          <a:p>
            <a:endParaRPr lang="ru-RU" sz="1100" dirty="0" smtClean="0"/>
          </a:p>
          <a:p>
            <a:endParaRPr lang="ru-RU" sz="1100" dirty="0" smtClean="0"/>
          </a:p>
          <a:p>
            <a:endParaRPr lang="ru-RU" sz="1100" dirty="0" smtClean="0"/>
          </a:p>
          <a:p>
            <a:r>
              <a:rPr lang="ru-RU" sz="1200" dirty="0" smtClean="0">
                <a:solidFill>
                  <a:srgbClr val="002060"/>
                </a:solidFill>
              </a:rPr>
              <a:t>МОУ «Средняя школа №22» г.Балаково</a:t>
            </a:r>
          </a:p>
          <a:p>
            <a:r>
              <a:rPr lang="ru-RU" sz="1200" dirty="0" smtClean="0">
                <a:solidFill>
                  <a:srgbClr val="002060"/>
                </a:solidFill>
              </a:rPr>
              <a:t>Учитель: Волгина Тамилла Самедовна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8229600" y="500042"/>
            <a:ext cx="914400" cy="914400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7929586" y="0"/>
            <a:ext cx="1000132" cy="78579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6715140" y="357166"/>
            <a:ext cx="1714512" cy="714380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5-конечная звезда 8"/>
          <p:cNvSpPr/>
          <p:nvPr/>
        </p:nvSpPr>
        <p:spPr>
          <a:xfrm>
            <a:off x="7786710" y="785794"/>
            <a:ext cx="914400" cy="9144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Моржеванние, бани, сауны с купанием в холодной воде.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757874" cy="4525963"/>
          </a:xfrm>
        </p:spPr>
        <p:txBody>
          <a:bodyPr>
            <a:normAutofit fontScale="40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Во многих регионах нашей страны широко используется закаливающий эффект русской бани. Основой его является строгое соблюдение контрастного цикла: нагревание -охлаждение - отдых, формула закаливающего цикла - 1:1:2. Для детей раннего возраста, только привыкающих к русской бане, достаточно одного цикла. В парильном отделении вначале следует находиться не более 3-5 мин, через несколько посещений можно увеличить время до 5 - 10 мин. Вначале охлаждение лучше проводить обливанием, затем холодным душем, позднее - купанием в холодной воде, в том числе и в проруби, обтиранием снегом. Постепенно количество заходов в парную увеличивают до 4 - 5. В русской бане часто на раскаленные камни льют не простую воду, а банные коктейли в виде ароматического настоя трав. Для антисептического эффекта используют мяту, шалфей, тимьян, лист эвкалипта; с успокаивающей целью - тимьян, мяту, душицу, ромашку, березовые почки, зеленую хвою ели; тонизирующее действие оказывают почки тополя, цветочные корзинки пижмы обыкновенной; улучшают дыхание листья березы, дуба, липы, трава душицы, тимьяна. Широко используют в русской бане веники, причем каждый веник вызывает специфический эффект (березовый - болеутоляющий, успокаивающий и </a:t>
            </a:r>
            <a:r>
              <a:rPr lang="ru-RU" dirty="0" err="1" smtClean="0"/>
              <a:t>бронхолитический</a:t>
            </a:r>
            <a:r>
              <a:rPr lang="ru-RU" dirty="0" smtClean="0"/>
              <a:t>; дубовый - успокаивающий, противовоспалительный, липовый - </a:t>
            </a:r>
            <a:r>
              <a:rPr lang="ru-RU" dirty="0" err="1" smtClean="0"/>
              <a:t>бронхолитический</a:t>
            </a:r>
            <a:r>
              <a:rPr lang="ru-RU" dirty="0" smtClean="0"/>
              <a:t>, мочегонный, а также помогает при головной боли, простудных заболеваниях, пихтовый - помогает при радикулитах, невралгии, ольховый - при миалгии, рябиновый - оказывает возбуждающее действие).</a:t>
            </a:r>
          </a:p>
          <a:p>
            <a:endParaRPr lang="ru-RU" dirty="0"/>
          </a:p>
        </p:txBody>
      </p:sp>
      <p:pic>
        <p:nvPicPr>
          <p:cNvPr id="4" name="Рисунок 3" descr="http://mult-pict.narod.ru/belfon/mult-pict.narod.ru123_smal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3429000"/>
            <a:ext cx="235745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-конечная звезда 4"/>
          <p:cNvSpPr/>
          <p:nvPr/>
        </p:nvSpPr>
        <p:spPr>
          <a:xfrm>
            <a:off x="8229600" y="2143116"/>
            <a:ext cx="914400" cy="914400"/>
          </a:xfrm>
          <a:prstGeom prst="star4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6" name="4-конечная звезда 5"/>
          <p:cNvSpPr/>
          <p:nvPr/>
        </p:nvSpPr>
        <p:spPr>
          <a:xfrm>
            <a:off x="7572396" y="2571744"/>
            <a:ext cx="1143008" cy="500066"/>
          </a:xfrm>
          <a:prstGeom prst="star4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7572396" y="1857364"/>
            <a:ext cx="500066" cy="857256"/>
          </a:xfrm>
          <a:prstGeom prst="star4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8001024" y="1928802"/>
            <a:ext cx="785818" cy="714380"/>
          </a:xfrm>
          <a:prstGeom prst="star4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457200" y="285728"/>
            <a:ext cx="4614866" cy="5143536"/>
          </a:xfrm>
        </p:spPr>
        <p:txBody>
          <a:bodyPr>
            <a:normAutofit fontScale="90000"/>
          </a:bodyPr>
          <a:lstStyle/>
          <a:p>
            <a:r>
              <a:rPr lang="ru-RU" sz="1800" dirty="0" smtClean="0"/>
              <a:t>Считается, что </a:t>
            </a:r>
            <a:r>
              <a:rPr lang="ru-RU" sz="1800" b="1" dirty="0" smtClean="0">
                <a:solidFill>
                  <a:srgbClr val="FF0000"/>
                </a:solidFill>
              </a:rPr>
              <a:t>закаливание</a:t>
            </a:r>
            <a:r>
              <a:rPr lang="ru-RU" sz="1800" dirty="0" smtClean="0">
                <a:solidFill>
                  <a:srgbClr val="FF0000"/>
                </a:solidFill>
              </a:rPr>
              <a:t> </a:t>
            </a:r>
            <a:r>
              <a:rPr lang="ru-RU" sz="1800" dirty="0" smtClean="0"/>
              <a:t>является панацеей от всех болезней и гарантией здоровой жизни до самой старости. Но стремятся закалиться, почему-то далеко не все. А начинать это желательно с самого детства, хотя и в любом возрасте полезно.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>
                <a:solidFill>
                  <a:srgbClr val="FF0000"/>
                </a:solidFill>
              </a:rPr>
              <a:t>Закаливание</a:t>
            </a:r>
            <a:r>
              <a:rPr lang="ru-RU" sz="1800" dirty="0" smtClean="0">
                <a:solidFill>
                  <a:srgbClr val="FF0000"/>
                </a:solidFill>
              </a:rPr>
              <a:t> </a:t>
            </a:r>
            <a:r>
              <a:rPr lang="ru-RU" sz="1800" dirty="0" smtClean="0"/>
              <a:t>– это систематическое использование естественных факторов природы, необходимое для повышения устойчивости организма к различным неблагоприятным условиям. «Систематическое» - ключевое слово в этой фразе. Если вдруг начать хвататься за закаливание, потом бросать это занятие, то вред от такого «закаливания» может превысить пользу.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Обязательным условием правильного закаливания является постепенное последовательное увеличение дозировки процедур.</a:t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4" name="Содержимое 3" descr="http://mult-pict.narod.ru/belfon/mult-pict.narod.ru65_small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2571744"/>
            <a:ext cx="3786214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5-конечная звезда 4"/>
          <p:cNvSpPr/>
          <p:nvPr/>
        </p:nvSpPr>
        <p:spPr>
          <a:xfrm>
            <a:off x="8429652" y="357166"/>
            <a:ext cx="414334" cy="642942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7643834" y="500042"/>
            <a:ext cx="642942" cy="357190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7929586" y="428604"/>
            <a:ext cx="142876" cy="4571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5-конечная звезда 10"/>
          <p:cNvSpPr/>
          <p:nvPr/>
        </p:nvSpPr>
        <p:spPr>
          <a:xfrm>
            <a:off x="8072462" y="0"/>
            <a:ext cx="500066" cy="428628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олнце 16"/>
          <p:cNvSpPr/>
          <p:nvPr/>
        </p:nvSpPr>
        <p:spPr>
          <a:xfrm>
            <a:off x="5643570" y="357166"/>
            <a:ext cx="1785950" cy="1857388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686304" cy="5083188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FF0000"/>
                </a:solidFill>
              </a:rPr>
              <a:t>Закалённый – значит здоровый</a:t>
            </a:r>
            <a:r>
              <a:rPr lang="ru-RU" sz="2200" b="1" dirty="0" smtClean="0">
                <a:solidFill>
                  <a:srgbClr val="FF0000"/>
                </a:solidFill>
              </a:rPr>
              <a:t/>
            </a:r>
            <a:br>
              <a:rPr lang="ru-RU" sz="2200" b="1" dirty="0" smtClean="0">
                <a:solidFill>
                  <a:srgbClr val="FF0000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/>
            </a:r>
            <a:br>
              <a:rPr lang="ru-RU" sz="1800" b="1" dirty="0" smtClean="0">
                <a:solidFill>
                  <a:srgbClr val="FF0000"/>
                </a:solidFill>
              </a:rPr>
            </a:br>
            <a:r>
              <a:rPr lang="ru-RU" sz="1800" b="1" dirty="0" smtClean="0"/>
              <a:t>     Что происходит в организме при закаливании? Прежде всего тренируются нервные окончания, чувствительные к перепадам температур. Они влияют на кровеносные сосуды кожи и подкожной клетчатки. Под воздействием холода просветы кожи и подкожных сосудов сужаются, за счёт чего возрастает наполнение кровью внутренних органов. Во время жары сосуды, наоборот, расширяются – человек краснеет, потеет, выделяет больше тепла. Такая система теплоотдачи позволяет нашему организму поддерживать температуру нашего тела на постоянном уровне, не допуская переохлаждения или перегрева. </a:t>
            </a:r>
            <a:br>
              <a:rPr lang="ru-RU" sz="1800" b="1" dirty="0" smtClean="0"/>
            </a:br>
            <a:endParaRPr lang="ru-RU" sz="1800" b="1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http://mult-pict.narod.ru/belfon/mult-pict.narod.ru41_small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1785926"/>
            <a:ext cx="3214710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Выноска-облако 9"/>
          <p:cNvSpPr/>
          <p:nvPr/>
        </p:nvSpPr>
        <p:spPr>
          <a:xfrm>
            <a:off x="5357818" y="357166"/>
            <a:ext cx="1928826" cy="1041276"/>
          </a:xfrm>
          <a:prstGeom prst="cloud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Выноска-облако 12"/>
          <p:cNvSpPr/>
          <p:nvPr/>
        </p:nvSpPr>
        <p:spPr>
          <a:xfrm>
            <a:off x="6786578" y="500042"/>
            <a:ext cx="1700218" cy="969838"/>
          </a:xfrm>
          <a:prstGeom prst="cloud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олнце 16"/>
          <p:cNvSpPr/>
          <p:nvPr/>
        </p:nvSpPr>
        <p:spPr>
          <a:xfrm>
            <a:off x="7715272" y="214290"/>
            <a:ext cx="914400" cy="914400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329114" cy="4797436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FF0000"/>
                </a:solidFill>
              </a:rPr>
              <a:t>К основным средствам закаливания относятся:</a:t>
            </a:r>
            <a:br>
              <a:rPr lang="ru-RU" sz="1800" b="1" dirty="0" smtClean="0">
                <a:solidFill>
                  <a:srgbClr val="FF0000"/>
                </a:solidFill>
              </a:rPr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Закаливание воздухом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>
                <a:solidFill>
                  <a:srgbClr val="00B050"/>
                </a:solidFill>
              </a:rPr>
              <a:t>Водные процедуры (обтирание, обливание, душ, купание в естественных водоемах, бассейнах, морской воде)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Солнечные ванны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Контрастное и нетрадиционное закаливание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>
                <a:solidFill>
                  <a:srgbClr val="CC0099"/>
                </a:solidFill>
              </a:rPr>
              <a:t>Хождение босиком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  <a:t>Моржеванние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>
                <a:solidFill>
                  <a:srgbClr val="C00000"/>
                </a:solidFill>
              </a:rPr>
              <a:t>Баня, сауна с купанием в холодной воде.</a:t>
            </a:r>
            <a:br>
              <a:rPr lang="ru-RU" sz="1800" b="1" dirty="0" smtClean="0">
                <a:solidFill>
                  <a:srgbClr val="C00000"/>
                </a:solidFill>
              </a:rPr>
            </a:br>
            <a:endParaRPr lang="ru-RU" sz="1800" b="1" dirty="0">
              <a:solidFill>
                <a:srgbClr val="C00000"/>
              </a:solidFill>
            </a:endParaRPr>
          </a:p>
        </p:txBody>
      </p:sp>
      <p:pic>
        <p:nvPicPr>
          <p:cNvPr id="4" name="Содержимое 3" descr="http://mult-pict.narod.ru/belfon/mult-pict.narod.ru94_small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643182"/>
            <a:ext cx="3500462" cy="310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5-конечная звезда 4"/>
          <p:cNvSpPr/>
          <p:nvPr/>
        </p:nvSpPr>
        <p:spPr>
          <a:xfrm>
            <a:off x="8286776" y="785794"/>
            <a:ext cx="771524" cy="700086"/>
          </a:xfrm>
          <a:prstGeom prst="star5">
            <a:avLst>
              <a:gd name="adj" fmla="val 20593"/>
              <a:gd name="hf" fmla="val 105146"/>
              <a:gd name="vf" fmla="val 11055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7500958" y="357166"/>
            <a:ext cx="571504" cy="785818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7429520" y="1142984"/>
            <a:ext cx="1285884" cy="500066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Месяц 10"/>
          <p:cNvSpPr/>
          <p:nvPr/>
        </p:nvSpPr>
        <p:spPr>
          <a:xfrm>
            <a:off x="5857884" y="285728"/>
            <a:ext cx="457200" cy="914400"/>
          </a:xfrm>
          <a:prstGeom prst="mo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00486" cy="5297502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Начинать закаливание лучше в летний период, чтобы максимально обезопасить организм. Зимой психологически сложно начать обливаться холодной водой, кроме того, неправильное закаливание в данном случае может привести к простудным заболеваниям. Попробуйте начать закаливание летом, начните с чего-то простого, постепенно увеличивая уровень сложности.</a:t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4" name="Содержимое 3" descr="http://bestgif.narod.ru/muliki/multik-68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628" y="2928934"/>
            <a:ext cx="3714776" cy="3197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олнце 4"/>
          <p:cNvSpPr/>
          <p:nvPr/>
        </p:nvSpPr>
        <p:spPr>
          <a:xfrm>
            <a:off x="5500694" y="500042"/>
            <a:ext cx="2500330" cy="1928826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Советы по закаливанию воздухом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900618" cy="4525963"/>
          </a:xfrm>
        </p:spPr>
        <p:txBody>
          <a:bodyPr>
            <a:normAutofit fontScale="40000" lnSpcReduction="20000"/>
          </a:bodyPr>
          <a:lstStyle/>
          <a:p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 lvl="0"/>
            <a:r>
              <a:rPr lang="ru-RU" dirty="0" smtClean="0"/>
              <a:t>Советуем во время пребывания в помещениях носить одежду полегче. Найдите пограничное состояние когда вам ещё комфортно, но раздеваться дальше – холодно.</a:t>
            </a:r>
          </a:p>
          <a:p>
            <a:pPr lvl="0"/>
            <a:r>
              <a:rPr lang="ru-RU" dirty="0" smtClean="0"/>
              <a:t>При удобной возможности ходите босиком. Не только по квартире, но и по земле за городом. При ходьбе босиком вы так же массируете стопы, а это очень полезно.</a:t>
            </a:r>
          </a:p>
          <a:p>
            <a:pPr lvl="0"/>
            <a:r>
              <a:rPr lang="ru-RU" dirty="0" smtClean="0"/>
              <a:t>Если собираетесь на открытый воздух – одевайтесь так, чтобы вам не было жарко. По мере занятий можно уменьшать количество одежды, вы сами это почувствуете – организм для собственного обогрева будет нуждаться всё в меньшем укутывании. Но никогда не переступайте ту черту, когда вам будет не комфортно.</a:t>
            </a:r>
          </a:p>
          <a:p>
            <a:pPr lvl="0"/>
            <a:r>
              <a:rPr lang="ru-RU" dirty="0" smtClean="0"/>
              <a:t>Если вы очень долгое время пребываете в помещении, то периодически открывайте окно на 15-20 минут, а сами находитесь в этой комнате.</a:t>
            </a:r>
          </a:p>
          <a:p>
            <a:pPr lvl="0"/>
            <a:r>
              <a:rPr lang="ru-RU" dirty="0" smtClean="0"/>
              <a:t>Советуем больше свободного времени проводить на улице. Придумайте себе занятие, чтобы всё больше находится на открытом воздухе.</a:t>
            </a:r>
          </a:p>
          <a:p>
            <a:pPr lvl="0"/>
            <a:r>
              <a:rPr lang="ru-RU" dirty="0" smtClean="0"/>
              <a:t>Одним из самых главных </a:t>
            </a:r>
            <a:r>
              <a:rPr lang="ru-RU" b="1" dirty="0" smtClean="0"/>
              <a:t>советов по закаливанию</a:t>
            </a:r>
            <a:r>
              <a:rPr lang="ru-RU" dirty="0" smtClean="0"/>
              <a:t> воздухом является дыхательная гимнастика.</a:t>
            </a:r>
          </a:p>
          <a:p>
            <a:endParaRPr lang="ru-RU" dirty="0"/>
          </a:p>
        </p:txBody>
      </p:sp>
      <p:pic>
        <p:nvPicPr>
          <p:cNvPr id="4" name="Рисунок 3" descr="http://mult-pict.narod.ru/belfon/mult-pict.narod.ru87_small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2500306"/>
            <a:ext cx="2714644" cy="2921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олнце 4"/>
          <p:cNvSpPr/>
          <p:nvPr/>
        </p:nvSpPr>
        <p:spPr>
          <a:xfrm>
            <a:off x="6715140" y="1000108"/>
            <a:ext cx="1571636" cy="1000132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Советы по закаливанию водой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3"/>
            <a:ext cx="5114932" cy="4429156"/>
          </a:xfrm>
        </p:spPr>
        <p:txBody>
          <a:bodyPr>
            <a:normAutofit fontScale="47500" lnSpcReduction="20000"/>
          </a:bodyPr>
          <a:lstStyle/>
          <a:p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 lvl="0"/>
            <a:r>
              <a:rPr lang="ru-RU" dirty="0" smtClean="0"/>
              <a:t>Закаливание водой следует начинать с обливания ног холодной водой, но никак не всего тела.</a:t>
            </a:r>
          </a:p>
          <a:p>
            <a:pPr lvl="0"/>
            <a:r>
              <a:rPr lang="ru-RU" dirty="0" smtClean="0"/>
              <a:t>Далее, когда вы не будете испытывать дискомфорта при соприкосновении кожи с водой, можно переходить к ежедневным обтираниям холодным мокрым полотенцем.</a:t>
            </a:r>
          </a:p>
          <a:p>
            <a:pPr lvl="0"/>
            <a:r>
              <a:rPr lang="ru-RU" dirty="0" smtClean="0"/>
              <a:t>К обливанию ног постепенно подключайте обливание рук, ягодиц, спины, шеи и, уже в самый последний момент, можете обливаться целиком.</a:t>
            </a:r>
          </a:p>
          <a:p>
            <a:pPr lvl="0"/>
            <a:r>
              <a:rPr lang="ru-RU" dirty="0" smtClean="0"/>
              <a:t>В ходе закаливания водой используйте всем известный контрастный душ. Не даром он известен своими полезными свойствами.</a:t>
            </a:r>
          </a:p>
          <a:p>
            <a:pPr lvl="0"/>
            <a:r>
              <a:rPr lang="ru-RU" dirty="0" smtClean="0"/>
              <a:t>Если есть такая возможность, то купайтесь в естественных водоёмах и делайте это как можно чаще (но не дольше!). По возможности продлевайте своё купание до наступления более холодных окружающих температур. Таким образом вы научитесь лучше реагировать на изменение температур.</a:t>
            </a:r>
          </a:p>
          <a:p>
            <a:endParaRPr lang="ru-RU" dirty="0"/>
          </a:p>
        </p:txBody>
      </p:sp>
      <p:pic>
        <p:nvPicPr>
          <p:cNvPr id="4" name="Рисунок 3" descr="http://mult-pict.narod.ru/belfon/mult-pict.narod.ru20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3643314"/>
            <a:ext cx="264320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5-конечная звезда 4"/>
          <p:cNvSpPr/>
          <p:nvPr/>
        </p:nvSpPr>
        <p:spPr>
          <a:xfrm>
            <a:off x="571472" y="5572140"/>
            <a:ext cx="642942" cy="700086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285720" y="5786454"/>
            <a:ext cx="642942" cy="785818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5-конечная звезда 8"/>
          <p:cNvSpPr/>
          <p:nvPr/>
        </p:nvSpPr>
        <p:spPr>
          <a:xfrm>
            <a:off x="928662" y="5929330"/>
            <a:ext cx="714380" cy="700086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блако 15"/>
          <p:cNvSpPr/>
          <p:nvPr/>
        </p:nvSpPr>
        <p:spPr>
          <a:xfrm>
            <a:off x="6143636" y="1500174"/>
            <a:ext cx="2286016" cy="1357322"/>
          </a:xfrm>
          <a:prstGeom prst="clou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олнце 19"/>
          <p:cNvSpPr/>
          <p:nvPr/>
        </p:nvSpPr>
        <p:spPr>
          <a:xfrm>
            <a:off x="7500958" y="1071546"/>
            <a:ext cx="914400" cy="914400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Советы по закаливанию солнцем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257808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     </a:t>
            </a:r>
            <a:endParaRPr lang="ru-RU" b="1" dirty="0" smtClean="0">
              <a:solidFill>
                <a:srgbClr val="FF0000"/>
              </a:solidFill>
            </a:endParaRPr>
          </a:p>
          <a:p>
            <a:pPr lvl="0"/>
            <a:r>
              <a:rPr lang="ru-RU" dirty="0" smtClean="0"/>
              <a:t>Обязательно перед началом приёма солнечных ванн необходимо проконсультироваться с врачом на наличие у вас противопоказаний к закаливанию солнцем, даже временных, после перенесённых недавно заболеваний.</a:t>
            </a:r>
          </a:p>
          <a:p>
            <a:pPr lvl="0"/>
            <a:r>
              <a:rPr lang="ru-RU" dirty="0" smtClean="0"/>
              <a:t>Как гласят и предыдущие </a:t>
            </a:r>
            <a:r>
              <a:rPr lang="ru-RU" b="1" dirty="0" smtClean="0"/>
              <a:t>советы по закаливанию</a:t>
            </a:r>
            <a:r>
              <a:rPr lang="ru-RU" dirty="0" smtClean="0"/>
              <a:t> – больше времени проводите под открытым солнцем, находитесь на воздухе.</a:t>
            </a:r>
          </a:p>
          <a:p>
            <a:pPr lvl="0"/>
            <a:r>
              <a:rPr lang="ru-RU" dirty="0" smtClean="0"/>
              <a:t>Наиболее благоприятным временем для приёма солнечных ванн является утро до 10 и вечер после 17 часов.</a:t>
            </a:r>
          </a:p>
          <a:p>
            <a:endParaRPr lang="ru-RU" dirty="0"/>
          </a:p>
        </p:txBody>
      </p:sp>
      <p:pic>
        <p:nvPicPr>
          <p:cNvPr id="4" name="Рисунок 3" descr="Твитт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3786190"/>
            <a:ext cx="2357454" cy="1981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олнце 5"/>
          <p:cNvSpPr/>
          <p:nvPr/>
        </p:nvSpPr>
        <p:spPr>
          <a:xfrm>
            <a:off x="6143636" y="1214422"/>
            <a:ext cx="2214578" cy="2214578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Контрастное и нетрадиционное закаливание 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757874" cy="452596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4300" b="1" dirty="0" smtClean="0">
                <a:solidFill>
                  <a:srgbClr val="FF0000"/>
                </a:solidFill>
              </a:rPr>
              <a:t>         </a:t>
            </a:r>
          </a:p>
          <a:p>
            <a:pPr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sz="4400" dirty="0" smtClean="0"/>
              <a:t>К интенсивным (нетрадиционным) методам закаливания относят любые методы, при которых возникает хотя бы кратковременный контакт обнаженного тела человека со снегом, ледяной водой, воздухом отрицательной температуры. </a:t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Однако существует </a:t>
            </a:r>
            <a:r>
              <a:rPr lang="ru-RU" sz="4400" b="1" dirty="0" smtClean="0"/>
              <a:t>контрастное закаливание</a:t>
            </a:r>
            <a:r>
              <a:rPr lang="ru-RU" sz="4400" dirty="0" smtClean="0"/>
              <a:t> как переходная ступень между традиционным и интенсивным закаливанием. Это контрастные ножные ванны, контрастное обтирание, контрастный душ, сауна, русская баня и др. </a:t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Наиболее распространенным методом является контрастное обливание ножек. Ноги предварительно нужно согреть. В ванну ставят два таза так, чтобы вода покрывала ноги до середины голени. В одном из них температура воды всегда равна 38 - 40°С, а в другом (в первый раз) на 3 - 4°С ниже. Сначала погружают ноги в горячую воду на 1-2 мин (топчет ими), затем в прохладную на 5 - 20 с. Число попеременных погружений 3 - 6. Каждые 5 дней температуру воды во втором тазике понижают на 1°С и доводят до 18 -10°С. У здоровых людей  заканчивают процедуру холодной водой, а у ослабленных -горячей. Можно проводить с настоем трав. Для более интенсивного охлаждения - настой мяты, горячий настой - с разогревающими растениями (тимьяном, тысячелистником, пижмой, сосновыми и еловыми иголками). У более закаленных людей  при наличии положительных эмоций можно постепенно повышать температуру горячего настоя до 40 - 42°С, а холодного снизить до 4- 6°С. </a:t>
            </a:r>
            <a:br>
              <a:rPr lang="ru-RU" sz="4400" dirty="0" smtClean="0"/>
            </a:br>
            <a:r>
              <a:rPr lang="ru-RU" sz="4400" dirty="0" smtClean="0"/>
              <a:t>Далее контрастные ножные ванны можно заменить контрастным душем: экспозиция горячей воды 40 - 50°С в течение 1 мин, затем в течение 10 - 20 с проводят обливание холодной водой с минимальной температурой 10 - 15°С. Чередуют 5 -10 раз. </a:t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В сауне (суховоздушной бане) используется высокая температура воздуха (около 60 - 90°С) с низкой влажностью. После посещения сауны можно охладиться в бассейне с температурой воды около 20°С, а зимой искупаться в снегу. При отсутствии противопоказаний, желании родителей ребенок может посещать сауну с 3-4 лет 1 раз в неделю, вначале в виде одного захода на 5 - 7 мин при температуре в парной около 80°С на высоте верхней полки. Затем можно довести до трехкратного посещения парной на 10 мин с последующим охлаждением. </a:t>
            </a:r>
            <a:endParaRPr lang="ru-RU" sz="4400" dirty="0"/>
          </a:p>
        </p:txBody>
      </p:sp>
      <p:pic>
        <p:nvPicPr>
          <p:cNvPr id="4" name="Рисунок 3" descr="http://bestgif.narod.ru/muliki/multik-68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3643314"/>
            <a:ext cx="2428892" cy="2319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700</Words>
  <Application>Microsoft Office PowerPoint</Application>
  <PresentationFormat>Экран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Формирование знаний  и представлений о правилах закаливания.</vt:lpstr>
      <vt:lpstr>Считается, что закаливание является панацеей от всех болезней и гарантией здоровой жизни до самой старости. Но стремятся закалиться, почему-то далеко не все. А начинать это желательно с самого детства, хотя и в любом возрасте полезно.  Закаливание – это систематическое использование естественных факторов природы, необходимое для повышения устойчивости организма к различным неблагоприятным условиям. «Систематическое» - ключевое слово в этой фразе. Если вдруг начать хвататься за закаливание, потом бросать это занятие, то вред от такого «закаливания» может превысить пользу.  Обязательным условием правильного закаливания является постепенное последовательное увеличение дозировки процедур. </vt:lpstr>
      <vt:lpstr>Закалённый – значит здоровый       Что происходит в организме при закаливании? Прежде всего тренируются нервные окончания, чувствительные к перепадам температур. Они влияют на кровеносные сосуды кожи и подкожной клетчатки. Под воздействием холода просветы кожи и подкожных сосудов сужаются, за счёт чего возрастает наполнение кровью внутренних органов. Во время жары сосуды, наоборот, расширяются – человек краснеет, потеет, выделяет больше тепла. Такая система теплоотдачи позволяет нашему организму поддерживать температуру нашего тела на постоянном уровне, не допуская переохлаждения или перегрева.  </vt:lpstr>
      <vt:lpstr>К основным средствам закаливания относятся:  Закаливание воздухом Водные процедуры (обтирание, обливание, душ, купание в естественных водоемах, бассейнах, морской воде) Солнечные ванны Контрастное и нетрадиционное закаливание Хождение босиком Моржеванние Баня, сауна с купанием в холодной воде. </vt:lpstr>
      <vt:lpstr>Начинать закаливание лучше в летний период, чтобы максимально обезопасить организм. Зимой психологически сложно начать обливаться холодной водой, кроме того, неправильное закаливание в данном случае может привести к простудным заболеваниям. Попробуйте начать закаливание летом, начните с чего-то простого, постепенно увеличивая уровень сложности. </vt:lpstr>
      <vt:lpstr>Советы по закаливанию воздухом </vt:lpstr>
      <vt:lpstr>Советы по закаливанию водой </vt:lpstr>
      <vt:lpstr>Советы по закаливанию солнцем </vt:lpstr>
      <vt:lpstr> Контрастное и нетрадиционное закаливание  </vt:lpstr>
      <vt:lpstr>Моржеванние, бани, сауны с купанием в холодной воде.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знаний  и представлений о правилах закаливания.</dc:title>
  <dc:creator>Admin</dc:creator>
  <cp:lastModifiedBy>Admin</cp:lastModifiedBy>
  <cp:revision>16</cp:revision>
  <dcterms:created xsi:type="dcterms:W3CDTF">2011-11-02T16:24:53Z</dcterms:created>
  <dcterms:modified xsi:type="dcterms:W3CDTF">2011-11-14T16:30:48Z</dcterms:modified>
</cp:coreProperties>
</file>